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0" d="100"/>
          <a:sy n="80" d="100"/>
        </p:scale>
        <p:origin x="-11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41BEF0-750F-3142-A831-19C07BB9EB9B}" type="datetimeFigureOut">
              <a:rPr lang="en-US" smtClean="0"/>
              <a:t>9/18/17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2947176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1BEF0-750F-3142-A831-19C07BB9EB9B}" type="datetimeFigureOut">
              <a:rPr lang="en-US" smtClean="0"/>
              <a:t>9/18/17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1384606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1BEF0-750F-3142-A831-19C07BB9EB9B}" type="datetimeFigureOut">
              <a:rPr lang="en-US" smtClean="0"/>
              <a:t>9/18/17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4166245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1BEF0-750F-3142-A831-19C07BB9EB9B}" type="datetimeFigureOut">
              <a:rPr lang="en-US" smtClean="0"/>
              <a:t>9/18/17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3881951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41BEF0-750F-3142-A831-19C07BB9EB9B}" type="datetimeFigureOut">
              <a:rPr lang="en-US" smtClean="0"/>
              <a:t>9/18/17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2028355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41BEF0-750F-3142-A831-19C07BB9EB9B}" type="datetimeFigureOut">
              <a:rPr lang="en-US" smtClean="0"/>
              <a:t>9/18/17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1216472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41BEF0-750F-3142-A831-19C07BB9EB9B}" type="datetimeFigureOut">
              <a:rPr lang="en-US" smtClean="0"/>
              <a:t>9/18/17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3314002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41BEF0-750F-3142-A831-19C07BB9EB9B}" type="datetimeFigureOut">
              <a:rPr lang="en-US" smtClean="0"/>
              <a:t>9/18/17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728284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41BEF0-750F-3142-A831-19C07BB9EB9B}" type="datetimeFigureOut">
              <a:rPr lang="en-US" smtClean="0"/>
              <a:t>9/18/17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1239788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41BEF0-750F-3142-A831-19C07BB9EB9B}" type="datetimeFigureOut">
              <a:rPr lang="en-US" smtClean="0"/>
              <a:t>9/18/17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483739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41BEF0-750F-3142-A831-19C07BB9EB9B}" type="datetimeFigureOut">
              <a:rPr lang="en-US" smtClean="0"/>
              <a:t>9/18/17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33A6C5-46F9-4F4F-B1A3-38AA5143BC8F}" type="slidenum">
              <a:rPr lang="en-US" smtClean="0"/>
              <a:t>‹#›</a:t>
            </a:fld>
            <a:endParaRPr lang="en-US"/>
          </a:p>
        </p:txBody>
      </p:sp>
    </p:spTree>
    <p:extLst>
      <p:ext uri="{BB962C8B-B14F-4D97-AF65-F5344CB8AC3E}">
        <p14:creationId xmlns:p14="http://schemas.microsoft.com/office/powerpoint/2010/main" val="33488089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1BEF0-750F-3142-A831-19C07BB9EB9B}" type="datetimeFigureOut">
              <a:rPr lang="en-US" smtClean="0"/>
              <a:t>9/18/17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33A6C5-46F9-4F4F-B1A3-38AA5143BC8F}" type="slidenum">
              <a:rPr lang="en-US" smtClean="0"/>
              <a:t>‹#›</a:t>
            </a:fld>
            <a:endParaRPr lang="en-US"/>
          </a:p>
        </p:txBody>
      </p:sp>
    </p:spTree>
    <p:extLst>
      <p:ext uri="{BB962C8B-B14F-4D97-AF65-F5344CB8AC3E}">
        <p14:creationId xmlns:p14="http://schemas.microsoft.com/office/powerpoint/2010/main" val="3190679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Immigration Today	</a:t>
            </a:r>
            <a:endParaRPr lang="en-US" dirty="0"/>
          </a:p>
        </p:txBody>
      </p:sp>
      <p:sp>
        <p:nvSpPr>
          <p:cNvPr id="3" name="Subtitle 2"/>
          <p:cNvSpPr>
            <a:spLocks noGrp="1"/>
          </p:cNvSpPr>
          <p:nvPr>
            <p:ph type="subTitle" idx="1"/>
          </p:nvPr>
        </p:nvSpPr>
        <p:spPr/>
        <p:txBody>
          <a:bodyPr/>
          <a:lstStyle/>
          <a:p>
            <a:r>
              <a:rPr lang="en-US" dirty="0" smtClean="0"/>
              <a:t>FACT or FICTION</a:t>
            </a:r>
            <a:endParaRPr lang="en-US" dirty="0"/>
          </a:p>
        </p:txBody>
      </p:sp>
    </p:spTree>
    <p:extLst>
      <p:ext uri="{BB962C8B-B14F-4D97-AF65-F5344CB8AC3E}">
        <p14:creationId xmlns:p14="http://schemas.microsoft.com/office/powerpoint/2010/main" val="194662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lvl="0" indent="-514350">
              <a:buFont typeface="+mj-lt"/>
              <a:buAutoNum type="arabicPeriod" startAt="8"/>
            </a:pPr>
            <a:r>
              <a:rPr lang="en-US" dirty="0"/>
              <a:t>The state with the highest number of unauthorized immigrants is </a:t>
            </a:r>
            <a:r>
              <a:rPr lang="en-US" u="sng" dirty="0"/>
              <a:t>Texas</a:t>
            </a:r>
            <a:r>
              <a:rPr lang="en-US" dirty="0"/>
              <a:t>.</a:t>
            </a:r>
          </a:p>
          <a:p>
            <a:pPr marL="0" indent="0">
              <a:buNone/>
            </a:pPr>
            <a:endParaRPr lang="en-US" dirty="0" smtClean="0"/>
          </a:p>
          <a:p>
            <a:pPr marL="0" indent="0">
              <a:buNone/>
            </a:pPr>
            <a:r>
              <a:rPr lang="en-US" dirty="0"/>
              <a:t>	</a:t>
            </a:r>
            <a:r>
              <a:rPr lang="en-US" dirty="0" smtClean="0"/>
              <a:t>FICTION </a:t>
            </a:r>
            <a:r>
              <a:rPr lang="en-US" dirty="0"/>
              <a:t>– California is highest, then Texas, </a:t>
            </a:r>
            <a:r>
              <a:rPr lang="en-US" dirty="0" smtClean="0"/>
              <a:t>	Florida</a:t>
            </a:r>
            <a:r>
              <a:rPr lang="en-US" dirty="0"/>
              <a:t>, New York, New Jersey, and </a:t>
            </a:r>
            <a:r>
              <a:rPr lang="en-US" dirty="0" err="1"/>
              <a:t>Illiinois</a:t>
            </a:r>
            <a:endParaRPr lang="en-US" dirty="0"/>
          </a:p>
          <a:p>
            <a:endParaRPr lang="en-US" dirty="0"/>
          </a:p>
        </p:txBody>
      </p:sp>
    </p:spTree>
    <p:extLst>
      <p:ext uri="{BB962C8B-B14F-4D97-AF65-F5344CB8AC3E}">
        <p14:creationId xmlns:p14="http://schemas.microsoft.com/office/powerpoint/2010/main" val="2921742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lvl="0" indent="-514350">
              <a:buFont typeface="+mj-lt"/>
              <a:buAutoNum type="arabicPeriod" startAt="9"/>
            </a:pPr>
            <a:r>
              <a:rPr lang="en-US" dirty="0"/>
              <a:t>Maine has a relatively </a:t>
            </a:r>
            <a:r>
              <a:rPr lang="en-US" u="sng" dirty="0"/>
              <a:t>low</a:t>
            </a:r>
            <a:r>
              <a:rPr lang="en-US" dirty="0"/>
              <a:t> number of unauthorized immigrants.</a:t>
            </a:r>
          </a:p>
          <a:p>
            <a:endParaRPr lang="en-US" dirty="0" smtClean="0"/>
          </a:p>
          <a:p>
            <a:pPr marL="0" indent="0">
              <a:buNone/>
            </a:pPr>
            <a:r>
              <a:rPr lang="en-US" dirty="0"/>
              <a:t>	</a:t>
            </a:r>
            <a:r>
              <a:rPr lang="en-US" dirty="0" smtClean="0"/>
              <a:t>FACT </a:t>
            </a:r>
            <a:r>
              <a:rPr lang="en-US" dirty="0"/>
              <a:t>– it ranks 46</a:t>
            </a:r>
            <a:r>
              <a:rPr lang="en-US" baseline="30000" dirty="0"/>
              <a:t>th</a:t>
            </a:r>
            <a:r>
              <a:rPr lang="en-US" dirty="0"/>
              <a:t> out of 50 states on that </a:t>
            </a:r>
            <a:r>
              <a:rPr lang="en-US" dirty="0" smtClean="0"/>
              <a:t>	list</a:t>
            </a:r>
            <a:endParaRPr lang="en-US" dirty="0"/>
          </a:p>
          <a:p>
            <a:endParaRPr lang="en-US" dirty="0"/>
          </a:p>
        </p:txBody>
      </p:sp>
    </p:spTree>
    <p:extLst>
      <p:ext uri="{BB962C8B-B14F-4D97-AF65-F5344CB8AC3E}">
        <p14:creationId xmlns:p14="http://schemas.microsoft.com/office/powerpoint/2010/main" val="291018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lvl="0" indent="-514350">
              <a:buFont typeface="+mj-lt"/>
              <a:buAutoNum type="arabicPeriod" startAt="10"/>
            </a:pPr>
            <a:r>
              <a:rPr lang="en-US" dirty="0" smtClean="0"/>
              <a:t> Immigrants </a:t>
            </a:r>
            <a:r>
              <a:rPr lang="en-US" dirty="0"/>
              <a:t>are </a:t>
            </a:r>
            <a:r>
              <a:rPr lang="en-US" u="sng" dirty="0"/>
              <a:t>more likely</a:t>
            </a:r>
            <a:r>
              <a:rPr lang="en-US" dirty="0"/>
              <a:t> to commit crimes than U.S.-born citizens</a:t>
            </a:r>
            <a:r>
              <a:rPr lang="en-US" dirty="0" smtClean="0"/>
              <a:t>.</a:t>
            </a:r>
            <a:endParaRPr lang="en-US" dirty="0"/>
          </a:p>
          <a:p>
            <a:pPr marL="0" indent="0">
              <a:buNone/>
            </a:pPr>
            <a:endParaRPr lang="en-US" dirty="0" smtClean="0"/>
          </a:p>
          <a:p>
            <a:pPr marL="0" indent="0">
              <a:buNone/>
            </a:pPr>
            <a:r>
              <a:rPr lang="en-US" dirty="0"/>
              <a:t>	</a:t>
            </a:r>
            <a:r>
              <a:rPr lang="en-US" dirty="0" smtClean="0"/>
              <a:t>FICTION </a:t>
            </a:r>
            <a:r>
              <a:rPr lang="en-US" dirty="0"/>
              <a:t>– Foreign-born residents commit less </a:t>
            </a:r>
            <a:r>
              <a:rPr lang="en-US" dirty="0" smtClean="0"/>
              <a:t>	crime </a:t>
            </a:r>
            <a:r>
              <a:rPr lang="en-US" dirty="0"/>
              <a:t>that U.S.-born citizens, and are </a:t>
            </a:r>
            <a:r>
              <a:rPr lang="en-US" dirty="0" smtClean="0"/>
              <a:t>	unauthorized </a:t>
            </a:r>
            <a:r>
              <a:rPr lang="en-US" dirty="0"/>
              <a:t>immigrants are half as likely to </a:t>
            </a:r>
            <a:r>
              <a:rPr lang="en-US" dirty="0" smtClean="0"/>
              <a:t>	be </a:t>
            </a:r>
            <a:r>
              <a:rPr lang="en-US" dirty="0"/>
              <a:t>in jail as U.S. citizens.</a:t>
            </a:r>
          </a:p>
          <a:p>
            <a:endParaRPr lang="en-US" dirty="0"/>
          </a:p>
        </p:txBody>
      </p:sp>
    </p:spTree>
    <p:extLst>
      <p:ext uri="{BB962C8B-B14F-4D97-AF65-F5344CB8AC3E}">
        <p14:creationId xmlns:p14="http://schemas.microsoft.com/office/powerpoint/2010/main" val="1270958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information</a:t>
            </a:r>
            <a:endParaRPr lang="en-US" dirty="0"/>
          </a:p>
        </p:txBody>
      </p:sp>
      <p:sp>
        <p:nvSpPr>
          <p:cNvPr id="3" name="Content Placeholder 2"/>
          <p:cNvSpPr>
            <a:spLocks noGrp="1"/>
          </p:cNvSpPr>
          <p:nvPr>
            <p:ph idx="1"/>
          </p:nvPr>
        </p:nvSpPr>
        <p:spPr/>
        <p:txBody>
          <a:bodyPr/>
          <a:lstStyle/>
          <a:p>
            <a:r>
              <a:rPr lang="en-US" dirty="0" smtClean="0"/>
              <a:t>PBS </a:t>
            </a:r>
            <a:r>
              <a:rPr lang="en-US" dirty="0" err="1"/>
              <a:t>NewshourExtra</a:t>
            </a:r>
            <a:r>
              <a:rPr lang="en-US" dirty="0"/>
              <a:t>, </a:t>
            </a:r>
            <a:endParaRPr lang="en-US" dirty="0" smtClean="0"/>
          </a:p>
          <a:p>
            <a:r>
              <a:rPr lang="en-US" dirty="0" smtClean="0"/>
              <a:t>CATO Institute</a:t>
            </a:r>
          </a:p>
          <a:p>
            <a:r>
              <a:rPr lang="en-US" dirty="0" smtClean="0"/>
              <a:t>Center </a:t>
            </a:r>
            <a:r>
              <a:rPr lang="en-US" dirty="0"/>
              <a:t>for Immigration </a:t>
            </a:r>
            <a:r>
              <a:rPr lang="en-US" dirty="0" smtClean="0"/>
              <a:t>Studies</a:t>
            </a:r>
          </a:p>
          <a:p>
            <a:r>
              <a:rPr lang="en-US" dirty="0" smtClean="0"/>
              <a:t>Pew </a:t>
            </a:r>
            <a:r>
              <a:rPr lang="en-US" dirty="0"/>
              <a:t>Research </a:t>
            </a:r>
            <a:r>
              <a:rPr lang="en-US" dirty="0" smtClean="0"/>
              <a:t>Center</a:t>
            </a:r>
          </a:p>
          <a:p>
            <a:r>
              <a:rPr lang="en-US" dirty="0" smtClean="0"/>
              <a:t>Bureau of </a:t>
            </a:r>
            <a:r>
              <a:rPr lang="en-US" smtClean="0"/>
              <a:t>Labor Statistics</a:t>
            </a:r>
            <a:endParaRPr lang="en-US" dirty="0"/>
          </a:p>
          <a:p>
            <a:endParaRPr lang="en-US" dirty="0"/>
          </a:p>
        </p:txBody>
      </p:sp>
    </p:spTree>
    <p:extLst>
      <p:ext uri="{BB962C8B-B14F-4D97-AF65-F5344CB8AC3E}">
        <p14:creationId xmlns:p14="http://schemas.microsoft.com/office/powerpoint/2010/main" val="911853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 the facts, ma’am</a:t>
            </a:r>
            <a:r>
              <a:rPr lang="mr-IN" dirty="0" smtClean="0"/>
              <a:t>…</a:t>
            </a:r>
            <a:endParaRPr lang="en-US" dirty="0"/>
          </a:p>
        </p:txBody>
      </p:sp>
      <p:sp>
        <p:nvSpPr>
          <p:cNvPr id="3" name="Content Placeholder 2"/>
          <p:cNvSpPr>
            <a:spLocks noGrp="1"/>
          </p:cNvSpPr>
          <p:nvPr>
            <p:ph idx="1"/>
          </p:nvPr>
        </p:nvSpPr>
        <p:spPr/>
        <p:txBody>
          <a:bodyPr/>
          <a:lstStyle/>
          <a:p>
            <a:pPr marL="0" indent="0">
              <a:buNone/>
            </a:pPr>
            <a:r>
              <a:rPr lang="en-US" dirty="0" smtClean="0"/>
              <a:t>Often, the things we </a:t>
            </a:r>
            <a:r>
              <a:rPr lang="en-US" i="1" dirty="0" smtClean="0"/>
              <a:t>think</a:t>
            </a:r>
            <a:r>
              <a:rPr lang="en-US" dirty="0" smtClean="0"/>
              <a:t> we know about controversial topics, like immigration, are not entirely based on actual facts.  When our opinions are already formed, we don’t always approach these topics in a totally rational way.  We are comforted by information that seems to confirm our biases, even when it is fiction.  How much of what you know about immigration is based on fact?</a:t>
            </a:r>
            <a:endParaRPr lang="en-US" dirty="0"/>
          </a:p>
        </p:txBody>
      </p:sp>
    </p:spTree>
    <p:extLst>
      <p:ext uri="{BB962C8B-B14F-4D97-AF65-F5344CB8AC3E}">
        <p14:creationId xmlns:p14="http://schemas.microsoft.com/office/powerpoint/2010/main" val="3099215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25" y="247651"/>
            <a:ext cx="8448675" cy="1143000"/>
          </a:xfrm>
        </p:spPr>
        <p:txBody>
          <a:bodyPr>
            <a:noAutofit/>
          </a:bodyPr>
          <a:lstStyle/>
          <a:p>
            <a:r>
              <a:rPr lang="en-US" sz="2800" dirty="0" smtClean="0"/>
              <a:t>Directions:  Decide if the statement is Fact or Fiction.  If it is fiction, change the underlined part to make it factual.</a:t>
            </a:r>
            <a:endParaRPr lang="en-US" sz="2800" dirty="0"/>
          </a:p>
        </p:txBody>
      </p:sp>
      <p:sp>
        <p:nvSpPr>
          <p:cNvPr id="3" name="Content Placeholder 2"/>
          <p:cNvSpPr>
            <a:spLocks noGrp="1"/>
          </p:cNvSpPr>
          <p:nvPr>
            <p:ph idx="1"/>
          </p:nvPr>
        </p:nvSpPr>
        <p:spPr/>
        <p:txBody>
          <a:bodyPr/>
          <a:lstStyle/>
          <a:p>
            <a:pPr marL="514350" indent="-514350">
              <a:buFont typeface="+mj-lt"/>
              <a:buAutoNum type="arabicPeriod"/>
            </a:pPr>
            <a:r>
              <a:rPr lang="en-US" dirty="0"/>
              <a:t>There are currently about </a:t>
            </a:r>
            <a:r>
              <a:rPr lang="en-US" u="sng" dirty="0"/>
              <a:t>11 million</a:t>
            </a:r>
            <a:r>
              <a:rPr lang="en-US" dirty="0"/>
              <a:t> unauthorized immigrants in the U.S.</a:t>
            </a:r>
            <a:r>
              <a:rPr lang="en-US" dirty="0" smtClean="0">
                <a:effectLst/>
              </a:rPr>
              <a:t> </a:t>
            </a:r>
          </a:p>
          <a:p>
            <a:pPr marL="514350" indent="-514350">
              <a:buFont typeface="+mj-lt"/>
              <a:buAutoNum type="arabicPeriod"/>
            </a:pPr>
            <a:endParaRPr lang="en-US" dirty="0"/>
          </a:p>
          <a:p>
            <a:pPr marL="0" indent="0">
              <a:buNone/>
            </a:pPr>
            <a:r>
              <a:rPr lang="en-US" dirty="0" smtClean="0"/>
              <a:t>	FACT</a:t>
            </a:r>
          </a:p>
          <a:p>
            <a:pPr marL="0" indent="0">
              <a:buNone/>
            </a:pPr>
            <a:endParaRPr lang="en-US" dirty="0"/>
          </a:p>
        </p:txBody>
      </p:sp>
    </p:spTree>
    <p:extLst>
      <p:ext uri="{BB962C8B-B14F-4D97-AF65-F5344CB8AC3E}">
        <p14:creationId xmlns:p14="http://schemas.microsoft.com/office/powerpoint/2010/main" val="2465797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lvl="0" indent="-514350">
              <a:buFont typeface="+mj-lt"/>
              <a:buAutoNum type="arabicPeriod" startAt="2"/>
            </a:pPr>
            <a:r>
              <a:rPr lang="en-US" u="sng" dirty="0" smtClean="0"/>
              <a:t>Most</a:t>
            </a:r>
            <a:r>
              <a:rPr lang="en-US" dirty="0" smtClean="0"/>
              <a:t> </a:t>
            </a:r>
            <a:r>
              <a:rPr lang="en-US" dirty="0"/>
              <a:t>of the immigrants in the U.S. are here without authorization</a:t>
            </a:r>
            <a:r>
              <a:rPr lang="en-US" dirty="0" smtClean="0"/>
              <a:t>.</a:t>
            </a:r>
          </a:p>
          <a:p>
            <a:pPr marL="0" lvl="0" indent="0">
              <a:buNone/>
            </a:pPr>
            <a:endParaRPr lang="en-US" dirty="0"/>
          </a:p>
          <a:p>
            <a:pPr marL="0" indent="0">
              <a:buNone/>
            </a:pPr>
            <a:r>
              <a:rPr lang="en-US" dirty="0" smtClean="0"/>
              <a:t>	FICTION </a:t>
            </a:r>
            <a:r>
              <a:rPr lang="en-US" dirty="0"/>
              <a:t>– there are about 43 million legal </a:t>
            </a:r>
            <a:r>
              <a:rPr lang="en-US" dirty="0" smtClean="0"/>
              <a:t>	immigrants </a:t>
            </a:r>
            <a:r>
              <a:rPr lang="en-US" dirty="0"/>
              <a:t>living in the U.S.</a:t>
            </a:r>
          </a:p>
          <a:p>
            <a:pPr marL="0" indent="0">
              <a:buNone/>
            </a:pPr>
            <a:endParaRPr lang="en-US" dirty="0"/>
          </a:p>
        </p:txBody>
      </p:sp>
    </p:spTree>
    <p:extLst>
      <p:ext uri="{BB962C8B-B14F-4D97-AF65-F5344CB8AC3E}">
        <p14:creationId xmlns:p14="http://schemas.microsoft.com/office/powerpoint/2010/main" val="1283959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lvl="0" indent="-514350">
              <a:buFont typeface="+mj-lt"/>
              <a:buAutoNum type="arabicPeriod" startAt="3"/>
            </a:pPr>
            <a:r>
              <a:rPr lang="en-US" dirty="0"/>
              <a:t>The number of unauthorized immigrants in the U.S. has been </a:t>
            </a:r>
            <a:r>
              <a:rPr lang="en-US" u="sng" dirty="0"/>
              <a:t>increasing</a:t>
            </a:r>
            <a:r>
              <a:rPr lang="en-US" dirty="0"/>
              <a:t> over the past ten years</a:t>
            </a:r>
            <a:r>
              <a:rPr lang="en-US" dirty="0" smtClean="0"/>
              <a:t>.</a:t>
            </a:r>
          </a:p>
          <a:p>
            <a:pPr marL="0" lvl="0" indent="0">
              <a:buNone/>
            </a:pPr>
            <a:endParaRPr lang="en-US" dirty="0"/>
          </a:p>
          <a:p>
            <a:pPr marL="0" indent="0">
              <a:buNone/>
            </a:pPr>
            <a:r>
              <a:rPr lang="en-US" dirty="0" smtClean="0"/>
              <a:t>	FICTION </a:t>
            </a:r>
            <a:r>
              <a:rPr lang="en-US" dirty="0"/>
              <a:t>– the number has decreased by </a:t>
            </a:r>
            <a:r>
              <a:rPr lang="en-US" dirty="0" smtClean="0"/>
              <a:t>	about </a:t>
            </a:r>
            <a:r>
              <a:rPr lang="en-US" dirty="0"/>
              <a:t>one million over the past decade</a:t>
            </a:r>
          </a:p>
          <a:p>
            <a:pPr marL="0" indent="0">
              <a:buNone/>
            </a:pPr>
            <a:r>
              <a:rPr lang="en-US" dirty="0"/>
              <a:t> </a:t>
            </a:r>
          </a:p>
          <a:p>
            <a:pPr marL="514350" indent="-514350">
              <a:buFont typeface="+mj-lt"/>
              <a:buAutoNum type="arabicPeriod" startAt="3"/>
            </a:pPr>
            <a:endParaRPr lang="en-US" dirty="0"/>
          </a:p>
        </p:txBody>
      </p:sp>
    </p:spTree>
    <p:extLst>
      <p:ext uri="{BB962C8B-B14F-4D97-AF65-F5344CB8AC3E}">
        <p14:creationId xmlns:p14="http://schemas.microsoft.com/office/powerpoint/2010/main" val="796230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lvl="0" indent="-514350">
              <a:buFont typeface="+mj-lt"/>
              <a:buAutoNum type="arabicPeriod" startAt="4"/>
            </a:pPr>
            <a:r>
              <a:rPr lang="en-US" dirty="0" smtClean="0"/>
              <a:t>About </a:t>
            </a:r>
            <a:r>
              <a:rPr lang="en-US" u="sng" dirty="0" smtClean="0"/>
              <a:t>half</a:t>
            </a:r>
            <a:r>
              <a:rPr lang="en-US" dirty="0" smtClean="0"/>
              <a:t> of all unauthorized immigrants in the U.S. are originally from Mexico.</a:t>
            </a:r>
          </a:p>
          <a:p>
            <a:endParaRPr lang="en-US" dirty="0" smtClean="0"/>
          </a:p>
          <a:p>
            <a:pPr marL="0" indent="0">
              <a:buNone/>
            </a:pPr>
            <a:r>
              <a:rPr lang="en-US" dirty="0"/>
              <a:t>	</a:t>
            </a:r>
            <a:r>
              <a:rPr lang="en-US" dirty="0" smtClean="0"/>
              <a:t>FACT </a:t>
            </a:r>
            <a:r>
              <a:rPr lang="en-US" dirty="0"/>
              <a:t>– this has decreased in recent years.  </a:t>
            </a:r>
            <a:r>
              <a:rPr lang="en-US" dirty="0" smtClean="0"/>
              <a:t>	Immigration </a:t>
            </a:r>
            <a:r>
              <a:rPr lang="en-US" dirty="0"/>
              <a:t>from Asia and Central America </a:t>
            </a:r>
            <a:r>
              <a:rPr lang="en-US" dirty="0" smtClean="0"/>
              <a:t>	has </a:t>
            </a:r>
            <a:r>
              <a:rPr lang="en-US" dirty="0"/>
              <a:t>increased.</a:t>
            </a:r>
          </a:p>
          <a:p>
            <a:pPr marL="514350" indent="-514350">
              <a:buFont typeface="+mj-lt"/>
              <a:buAutoNum type="arabicPeriod" startAt="4"/>
            </a:pPr>
            <a:endParaRPr lang="en-US" dirty="0"/>
          </a:p>
        </p:txBody>
      </p:sp>
    </p:spTree>
    <p:extLst>
      <p:ext uri="{BB962C8B-B14F-4D97-AF65-F5344CB8AC3E}">
        <p14:creationId xmlns:p14="http://schemas.microsoft.com/office/powerpoint/2010/main" val="1597074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lvl="0" indent="-514350">
              <a:buFont typeface="+mj-lt"/>
              <a:buAutoNum type="arabicPeriod" startAt="5"/>
            </a:pPr>
            <a:r>
              <a:rPr lang="en-US" dirty="0"/>
              <a:t>Most unauthorized immigrants in the U.S. </a:t>
            </a:r>
            <a:r>
              <a:rPr lang="en-US" u="sng" dirty="0"/>
              <a:t>do not</a:t>
            </a:r>
            <a:r>
              <a:rPr lang="en-US" dirty="0"/>
              <a:t> pay taxes.</a:t>
            </a:r>
          </a:p>
          <a:p>
            <a:pPr marL="0" indent="0">
              <a:buNone/>
            </a:pPr>
            <a:endParaRPr lang="en-US" dirty="0" smtClean="0"/>
          </a:p>
          <a:p>
            <a:pPr marL="0" indent="0">
              <a:buNone/>
            </a:pPr>
            <a:r>
              <a:rPr lang="en-US" dirty="0"/>
              <a:t>	</a:t>
            </a:r>
            <a:r>
              <a:rPr lang="en-US" dirty="0" smtClean="0"/>
              <a:t>FICTION </a:t>
            </a:r>
            <a:r>
              <a:rPr lang="en-US" dirty="0"/>
              <a:t>– All pay sales taxes and property </a:t>
            </a:r>
            <a:r>
              <a:rPr lang="en-US" dirty="0" smtClean="0"/>
              <a:t>	taxes </a:t>
            </a:r>
            <a:r>
              <a:rPr lang="en-US" dirty="0"/>
              <a:t>(perhaps through rent).  Many pay </a:t>
            </a:r>
            <a:r>
              <a:rPr lang="en-US" dirty="0" smtClean="0"/>
              <a:t>	payroll </a:t>
            </a:r>
            <a:r>
              <a:rPr lang="en-US" dirty="0"/>
              <a:t>taxes like income and social security </a:t>
            </a:r>
            <a:r>
              <a:rPr lang="en-US" dirty="0" smtClean="0"/>
              <a:t>	too</a:t>
            </a:r>
            <a:r>
              <a:rPr lang="en-US" dirty="0"/>
              <a:t>, but don’t get the benefits of those </a:t>
            </a:r>
            <a:r>
              <a:rPr lang="en-US" dirty="0" smtClean="0"/>
              <a:t>	deductions</a:t>
            </a:r>
            <a:r>
              <a:rPr lang="en-US" dirty="0"/>
              <a:t>.</a:t>
            </a:r>
          </a:p>
          <a:p>
            <a:pPr marL="0" indent="0">
              <a:buNone/>
            </a:pPr>
            <a:endParaRPr lang="en-US" dirty="0"/>
          </a:p>
        </p:txBody>
      </p:sp>
    </p:spTree>
    <p:extLst>
      <p:ext uri="{BB962C8B-B14F-4D97-AF65-F5344CB8AC3E}">
        <p14:creationId xmlns:p14="http://schemas.microsoft.com/office/powerpoint/2010/main" val="2790003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lvl="0" indent="-514350">
              <a:buFont typeface="+mj-lt"/>
              <a:buAutoNum type="arabicPeriod" startAt="6"/>
            </a:pPr>
            <a:r>
              <a:rPr lang="en-US" u="sng" dirty="0"/>
              <a:t>Most</a:t>
            </a:r>
            <a:r>
              <a:rPr lang="en-US" dirty="0"/>
              <a:t> unauthorized immigrants in the U.S. have been living here for at least 10 years.</a:t>
            </a:r>
          </a:p>
          <a:p>
            <a:endParaRPr lang="en-US" dirty="0" smtClean="0"/>
          </a:p>
          <a:p>
            <a:pPr marL="0" indent="0">
              <a:buNone/>
            </a:pPr>
            <a:r>
              <a:rPr lang="en-US" dirty="0" smtClean="0"/>
              <a:t>	FACT </a:t>
            </a:r>
            <a:r>
              <a:rPr lang="en-US" dirty="0"/>
              <a:t>– About 66% have been here for at least </a:t>
            </a:r>
            <a:r>
              <a:rPr lang="en-US" dirty="0" smtClean="0"/>
              <a:t>	that </a:t>
            </a:r>
            <a:r>
              <a:rPr lang="en-US" dirty="0"/>
              <a:t>long</a:t>
            </a:r>
          </a:p>
          <a:p>
            <a:pPr marL="0" indent="0">
              <a:buNone/>
            </a:pPr>
            <a:endParaRPr lang="en-US" dirty="0"/>
          </a:p>
        </p:txBody>
      </p:sp>
    </p:spTree>
    <p:extLst>
      <p:ext uri="{BB962C8B-B14F-4D97-AF65-F5344CB8AC3E}">
        <p14:creationId xmlns:p14="http://schemas.microsoft.com/office/powerpoint/2010/main" val="2062210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lvl="0" indent="-514350">
              <a:buFont typeface="+mj-lt"/>
              <a:buAutoNum type="arabicPeriod" startAt="7"/>
            </a:pPr>
            <a:r>
              <a:rPr lang="en-US" dirty="0"/>
              <a:t>The most common area of work for unauthorized immigrants in the U.S. is </a:t>
            </a:r>
            <a:r>
              <a:rPr lang="en-US" u="sng" dirty="0"/>
              <a:t>farming.</a:t>
            </a:r>
            <a:endParaRPr lang="en-US" dirty="0"/>
          </a:p>
          <a:p>
            <a:pPr marL="0" indent="0">
              <a:buNone/>
            </a:pPr>
            <a:r>
              <a:rPr lang="en-US" dirty="0" smtClean="0"/>
              <a:t>	</a:t>
            </a:r>
          </a:p>
          <a:p>
            <a:pPr marL="0" indent="0">
              <a:buNone/>
            </a:pPr>
            <a:r>
              <a:rPr lang="en-US" dirty="0"/>
              <a:t>	</a:t>
            </a:r>
            <a:r>
              <a:rPr lang="en-US" dirty="0" smtClean="0"/>
              <a:t>FACT </a:t>
            </a:r>
            <a:r>
              <a:rPr lang="en-US" dirty="0"/>
              <a:t>– About 25% of farmers are </a:t>
            </a:r>
            <a:r>
              <a:rPr lang="en-US" dirty="0" smtClean="0"/>
              <a:t>	unauthorized </a:t>
            </a:r>
            <a:r>
              <a:rPr lang="en-US" dirty="0"/>
              <a:t>immigrants.  Other top areas </a:t>
            </a:r>
            <a:r>
              <a:rPr lang="en-US" dirty="0" smtClean="0"/>
              <a:t>of 	employment </a:t>
            </a:r>
            <a:r>
              <a:rPr lang="en-US" dirty="0"/>
              <a:t>are construction, leisure</a:t>
            </a:r>
            <a:r>
              <a:rPr lang="en-US" dirty="0" smtClean="0"/>
              <a:t>/	hospitality</a:t>
            </a:r>
            <a:r>
              <a:rPr lang="en-US" dirty="0"/>
              <a:t>, and domestic services</a:t>
            </a:r>
          </a:p>
          <a:p>
            <a:endParaRPr lang="en-US" dirty="0"/>
          </a:p>
        </p:txBody>
      </p:sp>
    </p:spTree>
    <p:extLst>
      <p:ext uri="{BB962C8B-B14F-4D97-AF65-F5344CB8AC3E}">
        <p14:creationId xmlns:p14="http://schemas.microsoft.com/office/powerpoint/2010/main" val="40066472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TotalTime>
  <Words>268</Words>
  <Application>Microsoft Macintosh PowerPoint</Application>
  <PresentationFormat>On-screen Show (4:3)</PresentationFormat>
  <Paragraphs>42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Immigration Today </vt:lpstr>
      <vt:lpstr>Just the facts, ma’am…</vt:lpstr>
      <vt:lpstr>Directions:  Decide if the statement is Fact or Fiction.  If it is fiction, change the underlined part to make it factual.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Sources of information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Immigration Today </dc:title>
  <dc:creator>Dom Lambek</dc:creator>
  <cp:lastModifiedBy>Dom Lambek</cp:lastModifiedBy>
  <cp:revision>2</cp:revision>
  <dcterms:created xsi:type="dcterms:W3CDTF">2017-09-18T11:29:44Z</dcterms:created>
  <dcterms:modified xsi:type="dcterms:W3CDTF">2017-09-18T11:45:57Z</dcterms:modified>
</cp:coreProperties>
</file>